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831" r:id="rId2"/>
    <p:sldMasterId id="2147483843" r:id="rId3"/>
    <p:sldMasterId id="2147484085" r:id="rId4"/>
  </p:sldMasterIdLst>
  <p:notesMasterIdLst>
    <p:notesMasterId r:id="rId19"/>
  </p:notesMasterIdLst>
  <p:sldIdLst>
    <p:sldId id="447" r:id="rId5"/>
    <p:sldId id="455" r:id="rId6"/>
    <p:sldId id="498" r:id="rId7"/>
    <p:sldId id="487" r:id="rId8"/>
    <p:sldId id="488" r:id="rId9"/>
    <p:sldId id="490" r:id="rId10"/>
    <p:sldId id="489" r:id="rId11"/>
    <p:sldId id="491" r:id="rId12"/>
    <p:sldId id="492" r:id="rId13"/>
    <p:sldId id="493" r:id="rId14"/>
    <p:sldId id="496" r:id="rId15"/>
    <p:sldId id="495" r:id="rId16"/>
    <p:sldId id="497" r:id="rId17"/>
    <p:sldId id="475" r:id="rId1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E12E0"/>
    <a:srgbClr val="8DFD98"/>
    <a:srgbClr val="FFE38B"/>
    <a:srgbClr val="800080"/>
    <a:srgbClr val="BEF6FE"/>
    <a:srgbClr val="4E2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9" autoAdjust="0"/>
    <p:restoredTop sz="92185" autoAdjust="0"/>
  </p:normalViewPr>
  <p:slideViewPr>
    <p:cSldViewPr>
      <p:cViewPr>
        <p:scale>
          <a:sx n="66" d="100"/>
          <a:sy n="66" d="100"/>
        </p:scale>
        <p:origin x="-571" y="-29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20" y="-90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3421D0D-49C5-4564-A96D-74BF624B1B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281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CD70083-9714-4F31-A670-0A0EF46C9620}" type="slidenum">
              <a:rPr lang="en-GB" altLang="en-US" b="0" smtClean="0">
                <a:latin typeface="Arial" pitchFamily="34" charset="0"/>
              </a:rPr>
              <a:pPr algn="r" eaLnBrk="1" hangingPunct="1">
                <a:defRPr/>
              </a:pPr>
              <a:t>1</a:t>
            </a:fld>
            <a:endParaRPr lang="en-GB" altLang="en-US" b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1761" indent="-285293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1171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597640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4108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eaLnBrk="1" hangingPunct="1"/>
            <a:fld id="{7C8F0A2F-E2D4-4DD7-A391-F21453A36D27}" type="slidenum">
              <a:rPr lang="en-GB" sz="24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/>
              <a:t>14</a:t>
            </a:fld>
            <a:endParaRPr lang="en-GB" sz="2400" b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0938" cy="37211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1" y="4714875"/>
            <a:ext cx="5437187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F8415-B909-425F-A1F9-2FDC13A2BD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295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03856-78C5-4334-916F-BC28FA7962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840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133350"/>
            <a:ext cx="2286000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133350"/>
            <a:ext cx="6705600" cy="6221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57332-B5D2-43AF-B603-624BDC557D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129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1413" y="15922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3" y="39163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64F50-9C1C-431C-8A66-A9271CFC94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8677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592263"/>
            <a:ext cx="6400800" cy="4495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E4929-7494-422D-BEFA-BF9AABD152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46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17C44-384E-4325-8BEE-6F2496158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499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CAD0A-3FF8-4B3A-A5BF-CAACCC5DBF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90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4536E-F6D9-411B-9894-222284B90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465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55D6F-1F85-4883-BD07-97D8EAB7B2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759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09D62-38F5-4556-B72C-53BB2FCE89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410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CAF57-D20F-4464-9FA9-65A86B361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20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F7D4A-E6CC-45A6-94EA-E3C918E2FF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999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EC4E3-8E71-4C15-939E-7407480A6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96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8A763-DA9F-4376-9A6C-561608BAD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60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DF7E-94F6-4957-815B-89605E0BE6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388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FE115-16C9-4ED3-8651-DCAC818DCC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58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A0F9-6EE7-42ED-B0CE-32740365B7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347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8A7DC8D-62DC-485C-A243-3F34AC2F90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456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8BE1320-F8B5-43FA-9C44-8BE687F2A0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13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96232E5-D2C3-4FF5-A195-A40E0B192B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74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0EBA884-53A6-403B-996D-5D0E1D111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203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66A1A12-5637-473E-95DD-DAE0A388D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19-171C-4E76-9234-4E1253E48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4547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0835247-8B5C-415B-A68E-71F14B464C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37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9C89DE4F-3079-48D3-85E4-0674E5AE1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183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F3EAD6B-0A5F-485D-B0EB-B2E5CF950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7926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D8645F0-C02F-4F94-A562-9B24A49453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723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2F001AB-664C-4469-BAAE-A0DD4E7B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929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7A9A205-8F07-4326-AB60-4E48654549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67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45E9C-8324-49FB-A8AF-66E7BAE6725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8162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D5408-624C-44F3-87A2-481FE19D54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03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1A8E7-3690-4912-A60E-528C76C8F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846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2F88-9992-4D76-88D7-65CAADD42F1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83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0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36674-1953-4CBE-8EB9-F2AC3475F1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04592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7E719-0CE6-4B20-B798-6434ACBC4F0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7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05445-249E-4590-A9E2-E104ECAAA8A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86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AC63-ECA0-41CC-9D03-0E6C43B8F38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467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B9587-1FF8-4484-B3A8-851E639A61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26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A0B5C-A951-4A7F-88C4-F38DCB482F5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6646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B80AC-0DCB-437D-BDE8-6B4F8879ADE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12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4A72E-2E5C-4CBB-80CA-CB41ED5651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9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4D87-8B9C-42F5-993E-712D536781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2795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F88B8-C60C-4A08-8B86-F905DD99D1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866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62F9B-89C3-46D3-811C-D1B1467F7E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0592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D933B-BEDF-4B26-99D4-BAC564772E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2900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7076B-6B40-43D6-9167-1ABEAD0342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91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44450"/>
            <a:ext cx="9144000" cy="6902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179388" y="887413"/>
            <a:ext cx="8785225" cy="5761037"/>
          </a:xfrm>
          <a:prstGeom prst="rect">
            <a:avLst/>
          </a:prstGeom>
          <a:gradFill rotWithShape="1">
            <a:gsLst>
              <a:gs pos="0">
                <a:srgbClr val="F0F5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180975" y="882650"/>
            <a:ext cx="8782050" cy="0"/>
          </a:xfrm>
          <a:prstGeom prst="line">
            <a:avLst/>
          </a:prstGeom>
          <a:noFill/>
          <a:ln w="12700">
            <a:solidFill>
              <a:srgbClr val="3C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 userDrawn="1"/>
        </p:nvSpPr>
        <p:spPr bwMode="auto">
          <a:xfrm>
            <a:off x="177800" y="6664325"/>
            <a:ext cx="8785225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-133350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592263"/>
            <a:ext cx="6400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pic>
        <p:nvPicPr>
          <p:cNvPr id="1033" name="Picture 9" descr="Jaspers_Logo 2"/>
          <p:cNvPicPr>
            <a:picLocks noChangeAspect="1" noChangeArrowheads="1"/>
          </p:cNvPicPr>
          <p:nvPr/>
        </p:nvPicPr>
        <p:blipFill>
          <a:blip r:embed="rId15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115888"/>
            <a:ext cx="1284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6648450"/>
            <a:ext cx="9144000" cy="209550"/>
          </a:xfrm>
          <a:prstGeom prst="rect">
            <a:avLst/>
          </a:prstGeom>
          <a:solidFill>
            <a:srgbClr val="3C4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6625" y="6657975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bg1"/>
                </a:solidFill>
                <a:latin typeface="Verdan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8691DB7F-5081-4560-9001-D90A20AC35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  <p:sldLayoutId id="2147484061" r:id="rId12"/>
    <p:sldLayoutId id="2147484062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6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2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fld id="{76073D41-D0C1-46FA-A1CD-9379BA8DE4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D3AD3AA-B494-4682-86B4-0A41E8F84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69EB41-C2A2-4B22-B6E6-CC27C382EA3A}" type="slidenum">
              <a:rPr lang="en-GB" b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53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mailto:m.marra@eib.org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www.jaspers-europa-info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3"/>
          <p:cNvSpPr txBox="1">
            <a:spLocks noChangeArrowheads="1"/>
          </p:cNvSpPr>
          <p:nvPr/>
        </p:nvSpPr>
        <p:spPr bwMode="auto">
          <a:xfrm>
            <a:off x="416719" y="4567674"/>
            <a:ext cx="83518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200"/>
              </a:spcBef>
              <a:buFontTx/>
              <a:buNone/>
            </a:pPr>
            <a:r>
              <a:rPr lang="fr-CH" altLang="en-US" sz="2000" b="0" dirty="0" err="1" smtClean="0">
                <a:solidFill>
                  <a:srgbClr val="3C4B87"/>
                </a:solidFill>
              </a:rPr>
              <a:t>Pawe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ł Malinowski</a:t>
            </a:r>
            <a:r>
              <a:rPr lang="fr-CH" altLang="en-US" sz="2000" b="0" dirty="0" smtClean="0">
                <a:solidFill>
                  <a:srgbClr val="3C4B87"/>
                </a:solidFill>
              </a:rPr>
              <a:t>, 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Transport </a:t>
            </a:r>
            <a:r>
              <a:rPr lang="pl-PL" altLang="en-US" sz="2000" b="0" dirty="0" err="1">
                <a:solidFill>
                  <a:srgbClr val="3C4B87"/>
                </a:solidFill>
              </a:rPr>
              <a:t>S</a:t>
            </a:r>
            <a:r>
              <a:rPr lang="pl-PL" altLang="en-US" sz="2000" b="0" dirty="0" err="1" smtClean="0">
                <a:solidFill>
                  <a:srgbClr val="3C4B87"/>
                </a:solidFill>
              </a:rPr>
              <a:t>ector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 </a:t>
            </a:r>
            <a:r>
              <a:rPr lang="pl-PL" altLang="en-US" sz="2000" b="0" dirty="0" err="1">
                <a:solidFill>
                  <a:srgbClr val="3C4B87"/>
                </a:solidFill>
              </a:rPr>
              <a:t>S</a:t>
            </a:r>
            <a:r>
              <a:rPr lang="pl-PL" altLang="en-US" sz="2000" b="0" dirty="0" err="1" smtClean="0">
                <a:solidFill>
                  <a:srgbClr val="3C4B87"/>
                </a:solidFill>
              </a:rPr>
              <a:t>pecialist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/>
            </a:r>
            <a:br>
              <a:rPr lang="pl-PL" altLang="en-US" sz="2000" b="0" dirty="0" smtClean="0">
                <a:solidFill>
                  <a:srgbClr val="3C4B87"/>
                </a:solidFill>
              </a:rPr>
            </a:br>
            <a:r>
              <a:rPr lang="fr-CH" altLang="en-US" sz="2000" b="0" dirty="0" smtClean="0">
                <a:solidFill>
                  <a:srgbClr val="3C4B87"/>
                </a:solidFill>
              </a:rPr>
              <a:t>JASPERS</a:t>
            </a:r>
            <a:endParaRPr lang="fr-CH" altLang="en-US" sz="2000" b="0" dirty="0">
              <a:solidFill>
                <a:srgbClr val="3C4B87"/>
              </a:solidFill>
            </a:endParaRPr>
          </a:p>
        </p:txBody>
      </p:sp>
      <p:sp>
        <p:nvSpPr>
          <p:cNvPr id="6" name="Title 5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844825"/>
            <a:ext cx="77724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kern="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JASPERS Networking Platform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700" dirty="0" smtClean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Public Service Contracts in Land Transport</a:t>
            </a:r>
            <a:endParaRPr lang="en-US" sz="1050" b="1" dirty="0" smtClean="0">
              <a:latin typeface="Arial" pitchFamily="34" charset="0"/>
            </a:endParaRPr>
          </a:p>
          <a:p>
            <a:pPr algn="ctr" fontAlgn="auto">
              <a:spcBef>
                <a:spcPts val="100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Financial and State aid aspects of </a:t>
            </a:r>
            <a:r>
              <a:rPr lang="en-GB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/>
            </a:r>
            <a:br>
              <a:rPr lang="en-GB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</a:br>
            <a:r>
              <a:rPr lang="en-GB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Compensation calculation</a:t>
            </a:r>
            <a:endParaRPr lang="en-US" sz="2800" dirty="0">
              <a:solidFill>
                <a:srgbClr val="333399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65" y="5373216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sz="2200" b="0" dirty="0">
              <a:solidFill>
                <a:srgbClr val="3C4B87"/>
              </a:solidFill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800" b="0" dirty="0">
                <a:solidFill>
                  <a:srgbClr val="333399"/>
                </a:solidFill>
                <a:latin typeface="+mn-lt"/>
              </a:rPr>
              <a:t>Brussels,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2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</a:rPr>
              <a:t>7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 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</a:rPr>
              <a:t>May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2015 </a:t>
            </a:r>
            <a:endParaRPr lang="en-US" sz="1800" b="0" dirty="0">
              <a:solidFill>
                <a:srgbClr val="33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>
                <a:ea typeface="Verdana" pitchFamily="34" charset="0"/>
                <a:cs typeface="Verdana" pitchFamily="34" charset="0"/>
              </a:rPr>
              <a:t>Components of compensation </a:t>
            </a: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calculation (3)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black">
          <a:xfrm>
            <a:off x="755650" y="1196975"/>
            <a:ext cx="7920038" cy="4302716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GB"/>
            </a:defPPr>
            <a:lvl1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 altLang="en-US" dirty="0" smtClean="0"/>
              <a:t>Network </a:t>
            </a:r>
            <a:r>
              <a:rPr lang="en-GB" altLang="en-US" dirty="0"/>
              <a:t>effects = an impact on possible transport activities </a:t>
            </a:r>
            <a:br>
              <a:rPr lang="en-GB" altLang="en-US" dirty="0"/>
            </a:br>
            <a:r>
              <a:rPr lang="en-GB" altLang="en-US" dirty="0"/>
              <a:t>of an operator beyond the public service obligation in question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Regulation says: ‘Quantifiable financial effects on the operator’s networks concerned shall be taken into account when calculating the net financial effect</a:t>
            </a:r>
            <a:r>
              <a:rPr lang="en-GB" altLang="en-US" dirty="0" smtClean="0"/>
              <a:t>’.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Assessment of network effects </a:t>
            </a:r>
            <a:r>
              <a:rPr lang="en-GB" altLang="en-US" dirty="0" smtClean="0"/>
              <a:t>is difficult and requires </a:t>
            </a:r>
            <a:r>
              <a:rPr lang="en-GB" altLang="en-US" dirty="0"/>
              <a:t>good traffic modelling. Simulating traffic with and without PSO and corresponding financial calculation </a:t>
            </a:r>
            <a:r>
              <a:rPr lang="en-GB" altLang="en-US" dirty="0" smtClean="0"/>
              <a:t>is complicated.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Network effects are not obvious to explain and quantify </a:t>
            </a:r>
            <a:br>
              <a:rPr lang="en-GB" altLang="en-US" dirty="0"/>
            </a:br>
            <a:r>
              <a:rPr lang="en-GB" altLang="en-US" dirty="0"/>
              <a:t>(more visible ex post</a:t>
            </a:r>
            <a:r>
              <a:rPr lang="en-GB" altLang="en-US" dirty="0" smtClean="0"/>
              <a:t>).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Most </a:t>
            </a:r>
            <a:r>
              <a:rPr lang="en-GB" altLang="en-US" dirty="0" smtClean="0"/>
              <a:t>often network </a:t>
            </a:r>
            <a:r>
              <a:rPr lang="en-GB" altLang="en-US" dirty="0"/>
              <a:t>effects </a:t>
            </a:r>
            <a:r>
              <a:rPr lang="en-GB" altLang="en-US" dirty="0" smtClean="0"/>
              <a:t>are neglected </a:t>
            </a:r>
            <a:r>
              <a:rPr lang="en-GB" altLang="en-US" dirty="0"/>
              <a:t>in the </a:t>
            </a:r>
            <a:r>
              <a:rPr lang="en-GB" altLang="en-US" dirty="0" smtClean="0"/>
              <a:t>calculation.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2183063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>
                <a:ea typeface="Verdana" pitchFamily="34" charset="0"/>
                <a:cs typeface="Verdana" pitchFamily="34" charset="0"/>
              </a:rPr>
              <a:t>Components of compensation </a:t>
            </a: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calculation (4)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908720"/>
            <a:ext cx="8352928" cy="571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’Reasonable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profit’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:</a:t>
            </a:r>
            <a:endParaRPr lang="en-GB" altLang="en-US" sz="18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‘Return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on capital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’ interpretation is very broad:</a:t>
            </a:r>
          </a:p>
          <a:p>
            <a:pPr marL="742950" lvl="1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No single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definition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of capital (shareholder’s funds, equity, capital employed, long-term capital, etc.)</a:t>
            </a:r>
          </a:p>
          <a:p>
            <a:pPr marL="742950" lvl="1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Courier New" panose="02070309020205020404" pitchFamily="49" charset="0"/>
              <a:buChar char="o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No single definition of profit (after tax, before tax)</a:t>
            </a: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Benchmark market data are scarce in some countries, often no benchmark company exists, so maximum reference level has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to be taken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arbitrary.</a:t>
            </a: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Risk-adjustment to the profit – depends on many factors and is arbitrary</a:t>
            </a: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Rate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of return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verified in every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single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year or rate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of return over the entire contract period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?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 </a:t>
            </a:r>
            <a:endParaRPr lang="en-GB" altLang="en-US" sz="1800" dirty="0" smtClean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Broader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interpretation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allowed: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profit margin (net profit to operating costs) or IRR over the contract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duration (although not precisely defined).</a:t>
            </a:r>
            <a:endParaRPr lang="en-GB" altLang="en-US" sz="18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56401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black">
          <a:xfrm>
            <a:off x="755650" y="1124744"/>
            <a:ext cx="7678738" cy="3167021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GB"/>
            </a:defPPr>
            <a:lvl1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1pPr>
            <a:lvl2pPr marL="742950" lvl="1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Courier New" panose="02070309020205020404" pitchFamily="49" charset="0"/>
              <a:buChar char="o"/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</a:lstStyle>
          <a:p>
            <a:r>
              <a:rPr lang="en-GB" altLang="en-US" dirty="0"/>
              <a:t>Other aspects to be </a:t>
            </a:r>
            <a:r>
              <a:rPr lang="en-GB" altLang="en-US" dirty="0" smtClean="0"/>
              <a:t>considered: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Treatment of other forms of value transferred to the operator (assets lease, capital increases, contributions in </a:t>
            </a:r>
            <a:r>
              <a:rPr lang="en-GB" altLang="en-US" dirty="0" smtClean="0"/>
              <a:t>kind, </a:t>
            </a:r>
            <a:br>
              <a:rPr lang="en-GB" altLang="en-US" dirty="0" smtClean="0"/>
            </a:br>
            <a:r>
              <a:rPr lang="en-GB" altLang="en-US" dirty="0" smtClean="0"/>
              <a:t>residual value of the grant).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Promotion </a:t>
            </a:r>
            <a:r>
              <a:rPr lang="en-GB" altLang="en-US" dirty="0"/>
              <a:t>of a ‘sufficiently high standard’ is connected with higher costs and may be in conflict with efficiency incentives. Efficiency incentives should also not lower the </a:t>
            </a:r>
            <a:r>
              <a:rPr lang="en-GB" altLang="en-US" dirty="0" smtClean="0"/>
              <a:t>quality standard.</a:t>
            </a:r>
            <a:endParaRPr lang="en-GB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Impact of subsidized projects (EU funded</a:t>
            </a:r>
            <a:r>
              <a:rPr lang="en-GB" altLang="en-US" dirty="0" smtClean="0"/>
              <a:t>) should be transparent</a:t>
            </a:r>
            <a:endParaRPr lang="en-GB" alt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>
                <a:ea typeface="Verdana" pitchFamily="34" charset="0"/>
                <a:cs typeface="Verdana" pitchFamily="34" charset="0"/>
              </a:rPr>
              <a:t>Components of compensation </a:t>
            </a: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calculation (5)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4194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black">
          <a:xfrm>
            <a:off x="467544" y="1196975"/>
            <a:ext cx="8208912" cy="4967514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GB"/>
            </a:defPPr>
            <a:lvl1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1pPr>
            <a:lvl2pPr marL="742950" lvl="1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Courier New" panose="02070309020205020404" pitchFamily="49" charset="0"/>
              <a:buChar char="o"/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Proper </a:t>
            </a:r>
            <a:r>
              <a:rPr lang="en-GB" altLang="en-US" dirty="0"/>
              <a:t>compensation calculation requires detailed financial </a:t>
            </a:r>
            <a:r>
              <a:rPr lang="en-GB" altLang="en-US" dirty="0" smtClean="0"/>
              <a:t>projections for the scope of the public service in entire period of </a:t>
            </a:r>
            <a:r>
              <a:rPr lang="en-GB" altLang="en-US" dirty="0"/>
              <a:t>the PSC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A good practice is include </a:t>
            </a:r>
            <a:r>
              <a:rPr lang="en-GB" altLang="en-US" dirty="0"/>
              <a:t>balance sheet items also </a:t>
            </a:r>
            <a:r>
              <a:rPr lang="en-GB" altLang="en-US" dirty="0" smtClean="0"/>
              <a:t>in the financial projections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Financial </a:t>
            </a:r>
            <a:r>
              <a:rPr lang="en-GB" altLang="en-US" dirty="0"/>
              <a:t>projections for entire company are </a:t>
            </a:r>
            <a:r>
              <a:rPr lang="en-GB" altLang="en-US" dirty="0" smtClean="0"/>
              <a:t>also very useful </a:t>
            </a:r>
            <a:r>
              <a:rPr lang="en-GB" altLang="en-US" dirty="0"/>
              <a:t>to assess situation with or without PSC as well as capture all influences of EU funded </a:t>
            </a:r>
            <a:r>
              <a:rPr lang="en-GB" altLang="en-US" dirty="0" smtClean="0"/>
              <a:t>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Application of yearly regime of compensation verification (reports, audits, corrective actions) is practical for the public finance discipline and enables quick adjustments.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In case of high debt service needs (repayment of high instalments) the IRR approach is more practical. </a:t>
            </a:r>
            <a:endParaRPr lang="en-GB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Conclusions (1)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95559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1836738"/>
            <a:ext cx="8524875" cy="43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marL="342900" indent="-342900" algn="ctr">
              <a:buFont typeface="Wingdings" pitchFamily="2" charset="2"/>
              <a:buNone/>
              <a:defRPr/>
            </a:pPr>
            <a:endParaRPr lang="en-GB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For info or further </a:t>
            </a:r>
            <a:r>
              <a:rPr lang="en-GB" sz="1800" b="0" u="sng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questions on this presentation, </a:t>
            </a: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please contact: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GB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20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Paweł Malinowski</a:t>
            </a:r>
            <a:endParaRPr lang="en-GB" sz="20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JASPERS 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Transport </a:t>
            </a:r>
            <a:r>
              <a:rPr lang="pl-PL" sz="1800" b="0" dirty="0" err="1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S</a:t>
            </a: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ector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 </a:t>
            </a:r>
            <a:r>
              <a:rPr lang="pl-PL" sz="1800" b="0" dirty="0" err="1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S</a:t>
            </a: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pecialist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Tel.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: +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32 271 241 75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  <a:hlinkClick r:id="rId3"/>
              </a:rPr>
              <a:t>p.malinowski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  <a:hlinkClick r:id="rId3"/>
              </a:rPr>
              <a:t>@eib.org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 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algn="ctr">
              <a:spcBef>
                <a:spcPts val="1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4"/>
              </a:rPr>
              <a:t>www.jaspersnetwork.org</a:t>
            </a:r>
          </a:p>
          <a:p>
            <a:pPr algn="ctr"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4"/>
              </a:rPr>
              <a:t>jaspersnetwork@eib.org</a:t>
            </a:r>
            <a:endParaRPr lang="en-GB" sz="2000" b="0" dirty="0">
              <a:solidFill>
                <a:srgbClr val="003399"/>
              </a:solidFill>
              <a:latin typeface="Tahoma" pitchFamily="34" charset="0"/>
              <a:ea typeface="ヒラギノ角ゴ Pro W3" pitchFamily="1" charset="-128"/>
              <a:cs typeface="Tahoma" pitchFamily="34" charset="0"/>
              <a:hlinkClick r:id="rId4"/>
            </a:endParaRPr>
          </a:p>
          <a:p>
            <a:pPr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3600" b="0" dirty="0">
              <a:solidFill>
                <a:srgbClr val="E4005C"/>
              </a:solidFill>
              <a:latin typeface="Tahoma" pitchFamily="34" charset="0"/>
              <a:ea typeface="ヒラギノ角ゴ Pro W3" pitchFamily="1" charset="-128"/>
              <a:cs typeface="Tahoma" pitchFamily="34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05600"/>
            <a:ext cx="9182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7543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5664200"/>
            <a:ext cx="2160587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92A697B6-65D4-491C-A7FB-5F2451AF7495}" type="slidenum">
              <a:rPr lang="en-GB" sz="900" b="0">
                <a:solidFill>
                  <a:srgbClr val="FFFFFF"/>
                </a:solidFill>
                <a:latin typeface="Verdana" pitchFamily="32" charset="0"/>
                <a:ea typeface="Arial Unicode MS" pitchFamily="34" charset="-128"/>
                <a:cs typeface="Arial Unicode MS" pitchFamily="34" charset="-128"/>
              </a:rPr>
              <a:pPr algn="r" eaLnBrk="1" hangingPunct="1">
                <a:spcBef>
                  <a:spcPct val="50000"/>
                </a:spcBef>
              </a:pPr>
              <a:t>14</a:t>
            </a:fld>
            <a:endParaRPr lang="en-GB" sz="900" b="0">
              <a:solidFill>
                <a:srgbClr val="FFFFFF"/>
              </a:solidFill>
              <a:latin typeface="Verdana" pitchFamily="32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255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423275" cy="4104803"/>
          </a:xfrm>
        </p:spPr>
        <p:txBody>
          <a:bodyPr/>
          <a:lstStyle/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Regulation 1370/2007 and further clarifications of the Commission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Challenges in financial calculation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Components of compensation calculation 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Conclusions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algn="l" eaLnBrk="1" hangingPunct="1"/>
            <a:r>
              <a:rPr lang="en-GB" altLang="en-US" sz="2400" dirty="0" smtClean="0">
                <a:solidFill>
                  <a:srgbClr val="003399"/>
                </a:solidFill>
                <a:ea typeface="MS PGothic" pitchFamily="34" charset="-128"/>
              </a:rPr>
              <a:t>Contents</a:t>
            </a:r>
            <a:endParaRPr lang="en-GB" altLang="en-US" sz="24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20" y="45120"/>
            <a:ext cx="9144000" cy="863600"/>
          </a:xfrm>
        </p:spPr>
        <p:txBody>
          <a:bodyPr/>
          <a:lstStyle/>
          <a:p>
            <a:pPr lvl="1" algn="l"/>
            <a:r>
              <a:rPr lang="en-GB" sz="2400" dirty="0" smtClean="0">
                <a:ea typeface="Verdana" pitchFamily="34" charset="0"/>
                <a:cs typeface="Verdana" pitchFamily="34" charset="0"/>
              </a:rPr>
              <a:t>Regulation </a:t>
            </a:r>
            <a:r>
              <a:rPr lang="en-GB" sz="2400" dirty="0">
                <a:ea typeface="Verdana" pitchFamily="34" charset="0"/>
                <a:cs typeface="Verdana" pitchFamily="34" charset="0"/>
              </a:rPr>
              <a:t>1370/2007 and further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clarifications </a:t>
            </a:r>
            <a:br>
              <a:rPr lang="en-GB" sz="2400" dirty="0" smtClean="0"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ea typeface="Verdana" pitchFamily="34" charset="0"/>
                <a:cs typeface="Verdana" pitchFamily="34" charset="0"/>
              </a:rPr>
              <a:t>of the Commission (1)</a:t>
            </a:r>
            <a:endParaRPr lang="en-GB" sz="3200" dirty="0"/>
          </a:p>
        </p:txBody>
      </p:sp>
      <p:sp>
        <p:nvSpPr>
          <p:cNvPr id="38" name="Rectangle 37"/>
          <p:cNvSpPr/>
          <p:nvPr/>
        </p:nvSpPr>
        <p:spPr>
          <a:xfrm>
            <a:off x="179512" y="1196752"/>
            <a:ext cx="864096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Regulation (EC) 1370/2007 with Annex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(since 9 December 2009)</a:t>
            </a:r>
            <a:endParaRPr lang="en-GB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Communication from the Commission on interpretative guidelines concerning Reg. 1370/2007 issued on 29 March 2014 (2014/C 92/01)</a:t>
            </a:r>
            <a:endParaRPr lang="en-GB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Communication from the Commission on application of state aid rules compensation granted for the provision of services of general economic interest issued on 11.1.2012 – Not directly applicable to land transport, but gives useful clarifications on compensation calculation.</a:t>
            </a:r>
            <a:endParaRPr lang="en-GB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6818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20" y="45120"/>
            <a:ext cx="9144000" cy="863600"/>
          </a:xfrm>
        </p:spPr>
        <p:txBody>
          <a:bodyPr/>
          <a:lstStyle/>
          <a:p>
            <a:pPr lvl="1" algn="l"/>
            <a:r>
              <a:rPr lang="en-GB" sz="2400" dirty="0" smtClean="0">
                <a:ea typeface="Verdana" pitchFamily="34" charset="0"/>
                <a:cs typeface="Verdana" pitchFamily="34" charset="0"/>
              </a:rPr>
              <a:t>Regulation </a:t>
            </a:r>
            <a:r>
              <a:rPr lang="en-GB" sz="2400" dirty="0">
                <a:ea typeface="Verdana" pitchFamily="34" charset="0"/>
                <a:cs typeface="Verdana" pitchFamily="34" charset="0"/>
              </a:rPr>
              <a:t>1370/2007 and further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clarifications </a:t>
            </a:r>
            <a:br>
              <a:rPr lang="en-GB" sz="2400" dirty="0" smtClean="0">
                <a:ea typeface="Verdana" pitchFamily="34" charset="0"/>
                <a:cs typeface="Verdana" pitchFamily="34" charset="0"/>
              </a:rPr>
            </a:br>
            <a:r>
              <a:rPr lang="en-GB" sz="2400" dirty="0" smtClean="0">
                <a:ea typeface="Verdana" pitchFamily="34" charset="0"/>
                <a:cs typeface="Verdana" pitchFamily="34" charset="0"/>
              </a:rPr>
              <a:t>of the Commission (2)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BF7D4A-E6CC-45A6-94EA-E3C918E2FF7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black">
          <a:xfrm>
            <a:off x="323528" y="1272183"/>
            <a:ext cx="7678738" cy="30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1081088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603375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125663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64795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1051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5623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0195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47675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Regulation (EC) 1370/2007, </a:t>
            </a: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Annex:</a:t>
            </a:r>
            <a:endParaRPr lang="en-GB" altLang="en-US" sz="1800" dirty="0">
              <a:solidFill>
                <a:srgbClr val="333399"/>
              </a:solidFill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(+) Cost incurred in relation to public service delivery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(-) Any positive financial effects within the network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(-) Revenues collected by the operator (incl. receipts from tariff)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(+) Reasonable </a:t>
            </a: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profit</a:t>
            </a:r>
            <a:endParaRPr lang="en-GB" altLang="en-US" sz="1800" dirty="0">
              <a:solidFill>
                <a:srgbClr val="333399"/>
              </a:solidFill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= Net financial </a:t>
            </a: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effect =</a:t>
            </a:r>
            <a:b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</a:b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= Actual </a:t>
            </a: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C</a:t>
            </a: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ompensation </a:t>
            </a:r>
            <a:r>
              <a:rPr lang="en-GB" altLang="en-US" sz="1800" dirty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A</a:t>
            </a:r>
            <a:r>
              <a:rPr lang="en-GB" altLang="en-US" sz="1800" dirty="0" smtClean="0">
                <a:solidFill>
                  <a:srgbClr val="333399"/>
                </a:solidFill>
                <a:ea typeface="Verdana" pitchFamily="34" charset="0"/>
                <a:cs typeface="Verdana" pitchFamily="34" charset="0"/>
              </a:rPr>
              <a:t>greed</a:t>
            </a:r>
            <a:endParaRPr lang="en-GB" altLang="en-US" sz="1800" dirty="0">
              <a:solidFill>
                <a:srgbClr val="333399"/>
              </a:solidFill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4976491" y="3250208"/>
            <a:ext cx="3765550" cy="3025775"/>
            <a:chOff x="3061" y="1797"/>
            <a:chExt cx="2372" cy="1906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3437" y="2704"/>
              <a:ext cx="772" cy="99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dirty="0"/>
                <a:t>Cost of </a:t>
              </a:r>
              <a:br>
                <a:rPr lang="en-GB" altLang="en-US" sz="1400" dirty="0"/>
              </a:br>
              <a:r>
                <a:rPr lang="en-GB" altLang="en-US" sz="1400" dirty="0"/>
                <a:t>the service</a:t>
              </a:r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3437" y="2296"/>
              <a:ext cx="771" cy="40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dirty="0" smtClean="0"/>
                <a:t>Maximum </a:t>
              </a:r>
              <a:br>
                <a:rPr lang="en-GB" altLang="en-US" sz="1400" dirty="0" smtClean="0"/>
              </a:br>
              <a:r>
                <a:rPr lang="en-GB" altLang="en-US" sz="1400" dirty="0" smtClean="0"/>
                <a:t>Reasonable </a:t>
              </a:r>
              <a:r>
                <a:rPr lang="en-GB" altLang="en-US" sz="1400" dirty="0"/>
                <a:t/>
              </a:r>
              <a:br>
                <a:rPr lang="en-GB" altLang="en-US" sz="1400" dirty="0"/>
              </a:br>
              <a:r>
                <a:rPr lang="en-GB" altLang="en-US" sz="1400" dirty="0"/>
                <a:t>profit</a:t>
              </a:r>
              <a:endParaRPr lang="en-US" altLang="en-US" sz="1400" dirty="0">
                <a:ea typeface="Arial" charset="0"/>
                <a:cs typeface="Arial" charset="0"/>
              </a:endParaRP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4526" y="2976"/>
              <a:ext cx="771" cy="72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dirty="0"/>
                <a:t>Tariff revenues</a:t>
              </a:r>
            </a:p>
          </p:txBody>
        </p:sp>
        <p:sp>
          <p:nvSpPr>
            <p:cNvPr id="25" name="AutoShape 7"/>
            <p:cNvSpPr>
              <a:spLocks/>
            </p:cNvSpPr>
            <p:nvPr/>
          </p:nvSpPr>
          <p:spPr bwMode="auto">
            <a:xfrm>
              <a:off x="5297" y="2296"/>
              <a:ext cx="136" cy="680"/>
            </a:xfrm>
            <a:prstGeom prst="rightBrace">
              <a:avLst>
                <a:gd name="adj1" fmla="val 41667"/>
                <a:gd name="adj2" fmla="val 50000"/>
              </a:avLst>
            </a:prstGeom>
            <a:noFill/>
            <a:ln w="9525">
              <a:solidFill>
                <a:srgbClr val="0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4208" y="2296"/>
              <a:ext cx="1089" cy="1"/>
            </a:xfrm>
            <a:prstGeom prst="line">
              <a:avLst/>
            </a:prstGeom>
            <a:noFill/>
            <a:ln w="9525">
              <a:solidFill>
                <a:srgbClr val="0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4526" y="2477"/>
              <a:ext cx="771" cy="499"/>
            </a:xfrm>
            <a:prstGeom prst="rect">
              <a:avLst/>
            </a:prstGeom>
            <a:solidFill>
              <a:srgbClr val="B7FBF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/>
                <a:t>Actual </a:t>
              </a:r>
              <a:br>
                <a:rPr lang="en-GB" altLang="en-US" sz="1400"/>
              </a:br>
              <a:r>
                <a:rPr lang="en-GB" altLang="en-US" sz="1400"/>
                <a:t>Compensation</a:t>
              </a:r>
            </a:p>
            <a:p>
              <a:pPr algn="ctr"/>
              <a:r>
                <a:rPr lang="en-GB" altLang="en-US" sz="1400"/>
                <a:t>Agreed</a:t>
              </a:r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4117" y="1797"/>
              <a:ext cx="1270" cy="363"/>
            </a:xfrm>
            <a:prstGeom prst="flowChartAlternateProces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200"/>
                <a:t>Maximum </a:t>
              </a:r>
              <a:br>
                <a:rPr lang="en-GB" altLang="en-US" sz="1200"/>
              </a:br>
              <a:r>
                <a:rPr lang="en-GB" altLang="en-US" sz="1200"/>
                <a:t>Compensation Allowed </a:t>
              </a:r>
            </a:p>
          </p:txBody>
        </p:sp>
        <p:cxnSp>
          <p:nvCxnSpPr>
            <p:cNvPr id="29" name="AutoShape 12"/>
            <p:cNvCxnSpPr>
              <a:cxnSpLocks noChangeShapeType="1"/>
              <a:stCxn id="28" idx="3"/>
              <a:endCxn id="25" idx="1"/>
            </p:cNvCxnSpPr>
            <p:nvPr/>
          </p:nvCxnSpPr>
          <p:spPr bwMode="auto">
            <a:xfrm>
              <a:off x="5387" y="1979"/>
              <a:ext cx="46" cy="657"/>
            </a:xfrm>
            <a:prstGeom prst="bentConnector3">
              <a:avLst>
                <a:gd name="adj1" fmla="val 413042"/>
              </a:avLst>
            </a:prstGeom>
            <a:noFill/>
            <a:ln w="12700">
              <a:solidFill>
                <a:srgbClr val="80808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4208" y="2976"/>
              <a:ext cx="1089" cy="1"/>
            </a:xfrm>
            <a:prstGeom prst="line">
              <a:avLst/>
            </a:prstGeom>
            <a:noFill/>
            <a:ln w="9525">
              <a:solidFill>
                <a:srgbClr val="0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Rectangle 14" descr="75%"/>
            <p:cNvSpPr>
              <a:spLocks noChangeArrowheads="1"/>
            </p:cNvSpPr>
            <p:nvPr/>
          </p:nvSpPr>
          <p:spPr bwMode="auto">
            <a:xfrm>
              <a:off x="4526" y="2976"/>
              <a:ext cx="771" cy="272"/>
            </a:xfrm>
            <a:prstGeom prst="rect">
              <a:avLst/>
            </a:prstGeom>
            <a:pattFill prst="pct75">
              <a:fgClr>
                <a:srgbClr val="FFCC66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/>
                <a:t>Network </a:t>
              </a:r>
              <a:br>
                <a:rPr lang="en-GB" altLang="en-US" sz="1400"/>
              </a:br>
              <a:r>
                <a:rPr lang="en-GB" altLang="en-US" sz="1400"/>
                <a:t>effects</a:t>
              </a:r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>
              <a:off x="3301" y="3702"/>
              <a:ext cx="1996" cy="1"/>
            </a:xfrm>
            <a:prstGeom prst="line">
              <a:avLst/>
            </a:prstGeom>
            <a:noFill/>
            <a:ln w="6350">
              <a:solidFill>
                <a:srgbClr val="0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H="1" flipV="1">
              <a:off x="3288" y="2160"/>
              <a:ext cx="13" cy="1542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Text Box 18"/>
            <p:cNvSpPr txBox="1">
              <a:spLocks noChangeArrowheads="1"/>
            </p:cNvSpPr>
            <p:nvPr/>
          </p:nvSpPr>
          <p:spPr bwMode="auto">
            <a:xfrm>
              <a:off x="3061" y="2160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>
                  <a:ea typeface="Arial" charset="0"/>
                  <a:cs typeface="Arial" charset="0"/>
                </a:rPr>
                <a:t>€</a:t>
              </a:r>
            </a:p>
          </p:txBody>
        </p:sp>
      </p:grpSp>
      <p:sp>
        <p:nvSpPr>
          <p:cNvPr id="35" name="AutoShape 19"/>
          <p:cNvSpPr>
            <a:spLocks noChangeArrowheads="1"/>
          </p:cNvSpPr>
          <p:nvPr/>
        </p:nvSpPr>
        <p:spPr bwMode="auto">
          <a:xfrm>
            <a:off x="329878" y="4905970"/>
            <a:ext cx="4791075" cy="140335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indent="-635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  <a:t>Actual Compensation Agreed </a:t>
            </a:r>
            <a:r>
              <a:rPr lang="en-GB" altLang="en-US" sz="1600" dirty="0">
                <a:solidFill>
                  <a:srgbClr val="3E12E0"/>
                </a:solidFill>
                <a:latin typeface="Tahoma" pitchFamily="34" charset="0"/>
              </a:rPr>
              <a:t>should be</a:t>
            </a:r>
            <a: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  <a:t> </a:t>
            </a:r>
            <a:b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</a:br>
            <a:r>
              <a:rPr lang="en-GB" altLang="en-US" sz="1600" b="1" u="sng" dirty="0">
                <a:solidFill>
                  <a:srgbClr val="3E12E0"/>
                </a:solidFill>
                <a:latin typeface="Tahoma" pitchFamily="34" charset="0"/>
              </a:rPr>
              <a:t>not higher</a:t>
            </a:r>
            <a: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  <a:t> </a:t>
            </a:r>
            <a:r>
              <a:rPr lang="en-GB" altLang="en-US" sz="1600" dirty="0">
                <a:solidFill>
                  <a:srgbClr val="3E12E0"/>
                </a:solidFill>
                <a:latin typeface="Tahoma" pitchFamily="34" charset="0"/>
              </a:rPr>
              <a:t>than </a:t>
            </a:r>
            <a:br>
              <a:rPr lang="en-GB" altLang="en-US" sz="1600" dirty="0">
                <a:solidFill>
                  <a:srgbClr val="3E12E0"/>
                </a:solidFill>
                <a:latin typeface="Tahoma" pitchFamily="34" charset="0"/>
              </a:rPr>
            </a:br>
            <a: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  <a:t>Maximum Compensation Allowed </a:t>
            </a:r>
            <a:br>
              <a:rPr lang="en-GB" altLang="en-US" sz="1600" b="1" dirty="0">
                <a:solidFill>
                  <a:srgbClr val="3E12E0"/>
                </a:solidFill>
                <a:latin typeface="Tahoma" pitchFamily="34" charset="0"/>
              </a:rPr>
            </a:br>
            <a:r>
              <a:rPr lang="en-GB" altLang="en-US" sz="1600" dirty="0">
                <a:solidFill>
                  <a:srgbClr val="3E12E0"/>
                </a:solidFill>
                <a:latin typeface="Tahoma" pitchFamily="34" charset="0"/>
              </a:rPr>
              <a:t>(to avoid overcompensation)</a:t>
            </a: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>
            <a:off x="6870138" y="4722003"/>
            <a:ext cx="1656004" cy="3785"/>
          </a:xfrm>
          <a:prstGeom prst="line">
            <a:avLst/>
          </a:prstGeom>
          <a:noFill/>
          <a:ln w="9525">
            <a:solidFill>
              <a:srgbClr val="0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AutoShape 7"/>
          <p:cNvSpPr>
            <a:spLocks/>
          </p:cNvSpPr>
          <p:nvPr/>
        </p:nvSpPr>
        <p:spPr bwMode="auto">
          <a:xfrm flipH="1" flipV="1">
            <a:off x="7160122" y="4329706"/>
            <a:ext cx="142056" cy="396081"/>
          </a:xfrm>
          <a:prstGeom prst="rightBrace">
            <a:avLst>
              <a:gd name="adj1" fmla="val 41667"/>
              <a:gd name="adj2" fmla="val 50000"/>
            </a:avLst>
          </a:prstGeom>
          <a:noFill/>
          <a:ln w="9525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660232" y="4365104"/>
            <a:ext cx="6217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dirty="0" smtClean="0"/>
              <a:t>Profit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5811276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BF7D4A-E6CC-45A6-94EA-E3C918E2FF7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3528" y="1196752"/>
            <a:ext cx="849694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The operating accounts corresponding to each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activity (or different contract) must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be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separated and other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activities of the operator can not be charged to the calculation (revenues, costs, profits) 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in order to avoid cross-subsidising</a:t>
            </a:r>
            <a:endParaRPr lang="en-GB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The method of compensation must promote the maintenance or development of effective management and the provision of passenger transport services of a sufficiently high standard.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8520" y="44624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Regulation 1370/2007 and further clarifications </a:t>
            </a:r>
            <a:br>
              <a:rPr lang="en-GB" sz="2400" b="0" kern="0" dirty="0" smtClean="0">
                <a:ea typeface="Verdana" pitchFamily="34" charset="0"/>
                <a:cs typeface="Verdana" pitchFamily="34" charset="0"/>
              </a:rPr>
            </a:b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of the Commission (3)</a:t>
            </a:r>
            <a:endParaRPr lang="en-GB" sz="3200" b="0" kern="0" dirty="0"/>
          </a:p>
        </p:txBody>
      </p:sp>
    </p:spTree>
    <p:extLst>
      <p:ext uri="{BB962C8B-B14F-4D97-AF65-F5344CB8AC3E}">
        <p14:creationId xmlns:p14="http://schemas.microsoft.com/office/powerpoint/2010/main" val="408283193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07385" y="1124744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Interpretation of financial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terms may be different in member countries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– key terms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remain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ambiguous: ‘Return on Capital’, ‘Reasonable profit’, ‘Network effects’</a:t>
            </a:r>
            <a:endParaRPr lang="en-GB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period for application of the formula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in Annex is not specified (one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year 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or </a:t>
            </a:r>
            <a:r>
              <a:rPr lang="en-GB" altLang="en-US" sz="20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entire contract period</a:t>
            </a: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?)</a:t>
            </a: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altLang="en-US" sz="20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Calculation in nominal or real terms?</a:t>
            </a:r>
          </a:p>
          <a:p>
            <a:pPr marL="720000" lvl="1" indent="-285750" eaLnBrk="0" hangingPunc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pl-PL" altLang="en-US" sz="20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8520" y="44624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Challenges (1)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72403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BF7D4A-E6CC-45A6-94EA-E3C918E2FF7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8520" y="45120"/>
            <a:ext cx="9144000" cy="863600"/>
          </a:xfrm>
        </p:spPr>
        <p:txBody>
          <a:bodyPr/>
          <a:lstStyle/>
          <a:p>
            <a:pPr marL="0" lvl="1" algn="l"/>
            <a:r>
              <a:rPr lang="en-GB" sz="2400" dirty="0">
                <a:ea typeface="Verdana" pitchFamily="34" charset="0"/>
                <a:cs typeface="Verdana" pitchFamily="34" charset="0"/>
              </a:rPr>
              <a:t>Challenges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(2)</a:t>
            </a:r>
            <a:endParaRPr lang="en-GB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1340768"/>
            <a:ext cx="828092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Different perspectives on the compensation</a:t>
            </a:r>
          </a:p>
          <a:p>
            <a:pPr marL="457200" indent="-45720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§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Basically, compensation is aimed to remunerate transport service provider for undertaking public service obligation </a:t>
            </a:r>
            <a:b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</a:b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(fair pay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for the service to ensure its sustainability)</a:t>
            </a:r>
          </a:p>
          <a:p>
            <a:pPr marL="457200" indent="-45720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§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From public authority perspective it is the cost of the public service (will be minimised even if not tendered)</a:t>
            </a:r>
          </a:p>
          <a:p>
            <a:pPr marL="457200" indent="-45720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§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For transport company the compensation is a key income component (will be maximised)</a:t>
            </a:r>
          </a:p>
          <a:p>
            <a:pPr marL="457200" indent="-45720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§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Banks financing the company perceive public service contract as a key guarantee of the future income stream to the company (minimised volatility of PSC conditions)</a:t>
            </a:r>
          </a:p>
        </p:txBody>
      </p:sp>
    </p:spTree>
    <p:extLst>
      <p:ext uri="{BB962C8B-B14F-4D97-AF65-F5344CB8AC3E}">
        <p14:creationId xmlns:p14="http://schemas.microsoft.com/office/powerpoint/2010/main" val="293260447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11560" y="1268760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Determination of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revenues:</a:t>
            </a:r>
            <a:endParaRPr lang="en-GB" altLang="en-US" sz="18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Tariff revenues are the easiest to obtain component of the compensation calculation (provided traffic data are in place)</a:t>
            </a: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In case of integrated transport ticketing by the operator and separate PSCs (e.g. on each transport mode) separation of revenues is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estimated and sometimes disputable</a:t>
            </a:r>
            <a:endParaRPr lang="en-GB" altLang="en-US" sz="18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Additional revenues generated by the operator with use of assets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dedicated to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PSC (e.g.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advertising, food and drinks sales) should be </a:t>
            </a:r>
            <a:r>
              <a:rPr lang="en-GB" altLang="en-US" sz="1800" dirty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treated as a service related </a:t>
            </a:r>
            <a:r>
              <a:rPr lang="en-GB" altLang="en-US" sz="1800" dirty="0" smtClean="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rPr>
              <a:t>revenues, although not related to tariff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</a:pPr>
            <a:endParaRPr lang="en-GB" altLang="en-US" sz="1800" dirty="0">
              <a:solidFill>
                <a:srgbClr val="333399"/>
              </a:solidFill>
              <a:latin typeface="Arial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>
                <a:ea typeface="Verdana" pitchFamily="34" charset="0"/>
                <a:cs typeface="Verdana" pitchFamily="34" charset="0"/>
              </a:rPr>
              <a:t>Components of compensation </a:t>
            </a: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calculation (1)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76685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62F9B-89C3-46D3-811C-D1B1467F7E1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black">
          <a:xfrm>
            <a:off x="611188" y="1109174"/>
            <a:ext cx="7678737" cy="4912114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GB"/>
            </a:defPPr>
            <a:lvl1pPr>
              <a:lnSpc>
                <a:spcPct val="120000"/>
              </a:lnSpc>
              <a:spcBef>
                <a:spcPct val="50000"/>
              </a:spcBef>
              <a:buClr>
                <a:srgbClr val="FF6600"/>
              </a:buClr>
              <a:defRPr sz="1800">
                <a:solidFill>
                  <a:srgbClr val="333399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 altLang="en-US" dirty="0"/>
              <a:t>Costs of public service delivery: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Direct costs of the service – easy to separate in accounting records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Indirect costs – method of cost allocation should be confirmed in PSC, otherwise disputable and non-transparent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Financial costs (interest, other) must be </a:t>
            </a:r>
            <a:r>
              <a:rPr lang="en-GB" altLang="en-US" dirty="0"/>
              <a:t>included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Depreciation </a:t>
            </a:r>
            <a:r>
              <a:rPr lang="en-GB" altLang="en-US" dirty="0" smtClean="0"/>
              <a:t>– effectively only the portion not financed from grants, </a:t>
            </a:r>
            <a:r>
              <a:rPr lang="en-GB" altLang="en-US" dirty="0"/>
              <a:t>o</a:t>
            </a:r>
            <a:r>
              <a:rPr lang="en-GB" altLang="en-US" dirty="0" smtClean="0"/>
              <a:t>therwise the double-compensation appears.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If reasonable profit after tax is added to the cost in the calculation formula, also income taxes should be considered as a ‘service delivery cost’ as they are real financial burden for the operator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/>
              <a:t>Others: e.g</a:t>
            </a:r>
            <a:r>
              <a:rPr lang="en-GB" altLang="en-US" dirty="0"/>
              <a:t>. social </a:t>
            </a:r>
            <a:r>
              <a:rPr lang="en-GB" altLang="en-US" dirty="0" smtClean="0"/>
              <a:t>benefits?</a:t>
            </a:r>
            <a:endParaRPr lang="en-GB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8520" y="45120"/>
            <a:ext cx="9144000" cy="863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marL="0" lvl="1" algn="l"/>
            <a:r>
              <a:rPr lang="en-GB" sz="2400" b="0" kern="0" dirty="0">
                <a:ea typeface="Verdana" pitchFamily="34" charset="0"/>
                <a:cs typeface="Verdana" pitchFamily="34" charset="0"/>
              </a:rPr>
              <a:t>Components of compensation </a:t>
            </a:r>
            <a:r>
              <a:rPr lang="en-GB" sz="2400" b="0" kern="0" dirty="0" smtClean="0">
                <a:ea typeface="Verdana" pitchFamily="34" charset="0"/>
                <a:cs typeface="Verdana" pitchFamily="34" charset="0"/>
              </a:rPr>
              <a:t>calculation (2)</a:t>
            </a:r>
            <a:endParaRPr lang="en-GB" sz="2400" b="0" kern="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56302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Proposal">
  <a:themeElements>
    <a:clrScheme name="1_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1_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7255</TotalTime>
  <Words>890</Words>
  <Application>Microsoft Office PowerPoint</Application>
  <PresentationFormat>On-screen Show (4:3)</PresentationFormat>
  <Paragraphs>110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1_Proposal</vt:lpstr>
      <vt:lpstr>Default Design</vt:lpstr>
      <vt:lpstr>1_Default Design</vt:lpstr>
      <vt:lpstr>2_Default Design</vt:lpstr>
      <vt:lpstr>JASPERS Networking Platform Public Service Contracts in Land Transport Financial and State aid aspects of  Compensation calculation</vt:lpstr>
      <vt:lpstr>Contents</vt:lpstr>
      <vt:lpstr>Regulation 1370/2007 and further clarifications  of the Commission (1)</vt:lpstr>
      <vt:lpstr>Regulation 1370/2007 and further clarifications  of the Commission (2)</vt:lpstr>
      <vt:lpstr>PowerPoint Presentation</vt:lpstr>
      <vt:lpstr>PowerPoint Presentation</vt:lpstr>
      <vt:lpstr>Challenges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BEI | EIB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JASPERS Networking Platform 2014</dc:title>
  <dc:creator>m.marra@eib.org</dc:creator>
  <cp:lastModifiedBy>MALINOWSKI Pawel</cp:lastModifiedBy>
  <cp:revision>875</cp:revision>
  <cp:lastPrinted>2014-07-07T10:58:07Z</cp:lastPrinted>
  <dcterms:created xsi:type="dcterms:W3CDTF">2008-09-10T15:44:12Z</dcterms:created>
  <dcterms:modified xsi:type="dcterms:W3CDTF">2015-05-26T10:24:06Z</dcterms:modified>
</cp:coreProperties>
</file>